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iqbr2IpDVjPXW9f4I1RzH1CCtil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awn Song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10-30T04:21:49.326">
    <p:pos x="6000" y="0"/>
    <p:text>what's the key messages do you want to get across in this talk?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igm0Wk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4d3e77b49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254d3e77b49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7cf955f216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17cf955f216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/>
              <a:t>Control without intermediary entity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4d3e77b4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254d3e77b4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de"/>
              <a:t>Exciting Applications </a:t>
            </a:r>
            <a:r>
              <a:rPr lang="de"/>
              <a:t>already</a:t>
            </a:r>
            <a:r>
              <a:rPr lang="de"/>
              <a:t> in existence - control over key makes DeFi applications possible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de"/>
              <a:t>Many future applications still to be explored</a:t>
            </a:r>
            <a:br>
              <a:rPr lang="de"/>
            </a:br>
            <a:r>
              <a:rPr lang="de"/>
              <a:t>Enables many applictions - already today! Potential for growth beyond DeFi is possible</a:t>
            </a:r>
            <a:br>
              <a:rPr lang="de"/>
            </a:b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d3e77b4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254d3e77b4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>
                <a:solidFill>
                  <a:schemeClr val="dk1"/>
                </a:solidFill>
              </a:rPr>
              <a:t>Beyond Decentralized Identity -&gt; Timeline!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4d3e77b49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54d3e77b49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/>
              <a:t>Identification: 3 areas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/>
              <a:t>Why do we choose these? -&gt; Key Control Points in the digital world!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5731ddf8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255731ddf8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 sz="900"/>
              <a:t>What are the 3 key points for this slide?</a:t>
            </a:r>
            <a:br>
              <a:rPr lang="de" sz="900"/>
            </a:br>
            <a:r>
              <a:rPr lang="de" sz="900"/>
              <a:t>- </a:t>
            </a:r>
            <a:r>
              <a:rPr lang="de" sz="900">
                <a:solidFill>
                  <a:schemeClr val="dk1"/>
                </a:solidFill>
              </a:rPr>
              <a:t>We provide a detailed formalization of APIs with regard to essential security and privacy guarantees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de" sz="900"/>
              <a:t>We survey the literature in both academia and industry, providing an overview with regards to which work provides essential functionalities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/>
              <a:t>Results:</a:t>
            </a:r>
            <a:endParaRPr sz="900"/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Char char="●"/>
            </a:pPr>
            <a:r>
              <a:rPr lang="de" sz="900">
                <a:solidFill>
                  <a:srgbClr val="595959"/>
                </a:solidFill>
              </a:rPr>
              <a:t>Techniques are scattered throughout academia and industry</a:t>
            </a:r>
            <a:endParaRPr b="1" sz="900">
              <a:solidFill>
                <a:srgbClr val="595959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Char char="●"/>
            </a:pPr>
            <a:r>
              <a:rPr lang="de" sz="900">
                <a:solidFill>
                  <a:srgbClr val="595959"/>
                </a:solidFill>
              </a:rPr>
              <a:t>We formalize API’s and essential security and privacy properties by drawing from &gt;20 works in both academia and industry</a:t>
            </a:r>
            <a:endParaRPr sz="900">
              <a:solidFill>
                <a:srgbClr val="595959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Char char="●"/>
            </a:pPr>
            <a:r>
              <a:rPr lang="de" sz="900">
                <a:solidFill>
                  <a:srgbClr val="595959"/>
                </a:solidFill>
              </a:rPr>
              <a:t>Decentralized identity: Lots of tooling, mainly for off-chain applications!</a:t>
            </a:r>
            <a:endParaRPr sz="900">
              <a:solidFill>
                <a:srgbClr val="595959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Char char="●"/>
            </a:pPr>
            <a:r>
              <a:rPr lang="de" sz="900">
                <a:solidFill>
                  <a:srgbClr val="595959"/>
                </a:solidFill>
              </a:rPr>
              <a:t>Decentralized Access Control: Unexplored Synergies with Decentralized Identity!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>
                <a:solidFill>
                  <a:srgbClr val="595959"/>
                </a:solidFill>
              </a:rPr>
              <a:t>Transition to next slide: Based on that - let me introduce one of the research challenges that we highlight!</a:t>
            </a:r>
            <a:endParaRPr sz="9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4d3e77b49_0_5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54d3e77b49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Decentralized Access Control demand sfor separation of authorization and access!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5731ddf85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55731ddf8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We discovered that Decentralized Access Control, a companion to Decentralized Identity, is a somewhat untouched terrain. We envision policy-based authorization with user-owned credentials as a potential pathway towards end-to-end decentralized identity and access management.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4d3e77b49_0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254d3e77b49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5"/>
          <p:cNvSpPr txBox="1"/>
          <p:nvPr>
            <p:ph idx="1" type="subTitle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" name="Google Shape;1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3" name="Google Shape;13;p35"/>
          <p:cNvSpPr txBox="1"/>
          <p:nvPr>
            <p:ph idx="2" type="subTitle"/>
          </p:nvPr>
        </p:nvSpPr>
        <p:spPr>
          <a:xfrm>
            <a:off x="360000" y="374867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i="1"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27">
          <p15:clr>
            <a:srgbClr val="FA7B17"/>
          </p15:clr>
        </p15:guide>
        <p15:guide id="2" pos="5533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4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2bb085f46c_0_117"/>
          <p:cNvSpPr txBox="1"/>
          <p:nvPr>
            <p:ph type="title"/>
          </p:nvPr>
        </p:nvSpPr>
        <p:spPr>
          <a:xfrm>
            <a:off x="0" y="-1905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g12bb085f46c_0_117"/>
          <p:cNvSpPr txBox="1"/>
          <p:nvPr>
            <p:ph idx="1" type="body"/>
          </p:nvPr>
        </p:nvSpPr>
        <p:spPr>
          <a:xfrm>
            <a:off x="304800" y="1047751"/>
            <a:ext cx="8534400" cy="3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54" name="Google Shape;54;g12bb085f46c_0_117"/>
          <p:cNvSpPr txBox="1"/>
          <p:nvPr>
            <p:ph idx="10" type="dt"/>
          </p:nvPr>
        </p:nvSpPr>
        <p:spPr>
          <a:xfrm>
            <a:off x="342900" y="4683920"/>
            <a:ext cx="1600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g12bb085f46c_0_117"/>
          <p:cNvSpPr txBox="1"/>
          <p:nvPr>
            <p:ph idx="11" type="ftr"/>
          </p:nvPr>
        </p:nvSpPr>
        <p:spPr>
          <a:xfrm>
            <a:off x="2343150" y="4683920"/>
            <a:ext cx="21717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g12bb085f46c_0_117"/>
          <p:cNvSpPr txBox="1"/>
          <p:nvPr>
            <p:ph idx="12" type="sldNum"/>
          </p:nvPr>
        </p:nvSpPr>
        <p:spPr>
          <a:xfrm>
            <a:off x="7239000" y="4683920"/>
            <a:ext cx="1600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6"/>
          <p:cNvSpPr txBox="1"/>
          <p:nvPr>
            <p:ph type="title"/>
          </p:nvPr>
        </p:nvSpPr>
        <p:spPr>
          <a:xfrm>
            <a:off x="360000" y="445025"/>
            <a:ext cx="842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6"/>
          <p:cNvSpPr txBox="1"/>
          <p:nvPr>
            <p:ph idx="1" type="body"/>
          </p:nvPr>
        </p:nvSpPr>
        <p:spPr>
          <a:xfrm>
            <a:off x="360000" y="1152475"/>
            <a:ext cx="842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" type="body"/>
          </p:nvPr>
        </p:nvSpPr>
        <p:spPr>
          <a:xfrm>
            <a:off x="360000" y="1152475"/>
            <a:ext cx="396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7"/>
          <p:cNvSpPr txBox="1"/>
          <p:nvPr>
            <p:ph idx="2" type="body"/>
          </p:nvPr>
        </p:nvSpPr>
        <p:spPr>
          <a:xfrm>
            <a:off x="4832400" y="1152475"/>
            <a:ext cx="396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2721">
          <p15:clr>
            <a:srgbClr val="FA7B17"/>
          </p15:clr>
        </p15:guide>
        <p15:guide id="3" pos="3039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27">
          <p15:clr>
            <a:srgbClr val="EA4335"/>
          </p15:clr>
        </p15:guide>
        <p15:guide id="2" pos="5533">
          <p15:clr>
            <a:srgbClr val="EA4335"/>
          </p15:clr>
        </p15:guide>
        <p15:guide id="3" orient="horz" pos="3021">
          <p15:clr>
            <a:srgbClr val="EA4335"/>
          </p15:clr>
        </p15:guide>
        <p15:guide id="4" orient="horz" pos="22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2.png"/><Relationship Id="rId11" Type="http://schemas.openxmlformats.org/officeDocument/2006/relationships/image" Target="../media/image18.png"/><Relationship Id="rId10" Type="http://schemas.openxmlformats.org/officeDocument/2006/relationships/image" Target="../media/image22.png"/><Relationship Id="rId21" Type="http://schemas.openxmlformats.org/officeDocument/2006/relationships/image" Target="../media/image26.png"/><Relationship Id="rId13" Type="http://schemas.openxmlformats.org/officeDocument/2006/relationships/image" Target="../media/image29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5" Type="http://schemas.openxmlformats.org/officeDocument/2006/relationships/image" Target="../media/image19.png"/><Relationship Id="rId14" Type="http://schemas.openxmlformats.org/officeDocument/2006/relationships/image" Target="../media/image21.png"/><Relationship Id="rId17" Type="http://schemas.openxmlformats.org/officeDocument/2006/relationships/image" Target="../media/image34.png"/><Relationship Id="rId16" Type="http://schemas.openxmlformats.org/officeDocument/2006/relationships/image" Target="../media/image30.png"/><Relationship Id="rId5" Type="http://schemas.openxmlformats.org/officeDocument/2006/relationships/image" Target="../media/image13.png"/><Relationship Id="rId19" Type="http://schemas.openxmlformats.org/officeDocument/2006/relationships/image" Target="../media/image36.png"/><Relationship Id="rId6" Type="http://schemas.openxmlformats.org/officeDocument/2006/relationships/image" Target="../media/image17.png"/><Relationship Id="rId18" Type="http://schemas.openxmlformats.org/officeDocument/2006/relationships/image" Target="../media/image35.png"/><Relationship Id="rId7" Type="http://schemas.openxmlformats.org/officeDocument/2006/relationships/image" Target="../media/image16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idx="2" type="subTitle"/>
          </p:nvPr>
        </p:nvSpPr>
        <p:spPr>
          <a:xfrm>
            <a:off x="360000" y="2910475"/>
            <a:ext cx="8424000" cy="15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r>
              <a:rPr baseline="30000" i="0" lang="de"/>
              <a:t>1</a:t>
            </a:r>
            <a:r>
              <a:rPr lang="de"/>
              <a:t>Technical University of Munich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r>
              <a:rPr baseline="30000" i="0" lang="de"/>
              <a:t>2</a:t>
            </a:r>
            <a:r>
              <a:rPr lang="de"/>
              <a:t>Yale University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r>
              <a:rPr baseline="30000" i="0" lang="de"/>
              <a:t>3</a:t>
            </a:r>
            <a:r>
              <a:rPr lang="de"/>
              <a:t>Imperial College London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aseline="30000" i="0" lang="de" sz="2000"/>
              <a:t>4</a:t>
            </a:r>
            <a:r>
              <a:rPr lang="de"/>
              <a:t>Boston University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aseline="30000" i="0" lang="de" sz="2000"/>
              <a:t>5</a:t>
            </a:r>
            <a:r>
              <a:rPr lang="de"/>
              <a:t>University of Illinois at Urbana-Champaign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r>
              <a:rPr baseline="30000" i="0" lang="de"/>
              <a:t>6</a:t>
            </a:r>
            <a:r>
              <a:rPr lang="de"/>
              <a:t>University of California, Berkeley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aseline="30000" i="0" lang="de" sz="2000"/>
              <a:t>7</a:t>
            </a:r>
            <a:r>
              <a:rPr lang="de"/>
              <a:t>IC3, </a:t>
            </a:r>
            <a:r>
              <a:rPr baseline="30000" i="0" lang="de" sz="2000"/>
              <a:t>8</a:t>
            </a:r>
            <a:r>
              <a:rPr lang="de"/>
              <a:t>Berkeley Center for Responsible Decentralized Intelligence</a:t>
            </a:r>
            <a:endParaRPr baseline="30000" i="0"/>
          </a:p>
        </p:txBody>
      </p:sp>
      <p:sp>
        <p:nvSpPr>
          <p:cNvPr id="62" name="Google Shape;62;p1"/>
          <p:cNvSpPr txBox="1"/>
          <p:nvPr>
            <p:ph type="ctrTitle"/>
          </p:nvPr>
        </p:nvSpPr>
        <p:spPr>
          <a:xfrm>
            <a:off x="360000" y="-9362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de">
                <a:solidFill>
                  <a:srgbClr val="1C4587"/>
                </a:solidFill>
              </a:rPr>
              <a:t>SoK: Data Sovereignty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360000" y="19959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"/>
              <a:t>Jens Ernstberger</a:t>
            </a:r>
            <a:r>
              <a:rPr baseline="30000" lang="de"/>
              <a:t>1,8</a:t>
            </a:r>
            <a:r>
              <a:rPr lang="de"/>
              <a:t>, </a:t>
            </a:r>
            <a:r>
              <a:rPr b="1" lang="de"/>
              <a:t>Jan Lauinger</a:t>
            </a:r>
            <a:r>
              <a:rPr baseline="30000" lang="de"/>
              <a:t>1</a:t>
            </a:r>
            <a:r>
              <a:rPr lang="de"/>
              <a:t>, Fatima Elsheimy</a:t>
            </a:r>
            <a:r>
              <a:rPr baseline="30000" lang="de"/>
              <a:t>2</a:t>
            </a:r>
            <a:r>
              <a:rPr lang="de"/>
              <a:t>, Liyi Zhou</a:t>
            </a:r>
            <a:r>
              <a:rPr baseline="30000" lang="de"/>
              <a:t>3,8</a:t>
            </a:r>
            <a:r>
              <a:rPr lang="de"/>
              <a:t>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"/>
              <a:t> Sebastian Steinhorst</a:t>
            </a:r>
            <a:r>
              <a:rPr baseline="30000" lang="de"/>
              <a:t>1</a:t>
            </a:r>
            <a:r>
              <a:rPr lang="de"/>
              <a:t>, Ran Canetti</a:t>
            </a:r>
            <a:r>
              <a:rPr baseline="30000" lang="de"/>
              <a:t>4</a:t>
            </a:r>
            <a:r>
              <a:rPr lang="de"/>
              <a:t>, Andrew Miller</a:t>
            </a:r>
            <a:r>
              <a:rPr baseline="30000" lang="de"/>
              <a:t>5,7</a:t>
            </a:r>
            <a:r>
              <a:rPr lang="de"/>
              <a:t>, Arthur Gervais</a:t>
            </a:r>
            <a:r>
              <a:rPr baseline="30000" lang="de"/>
              <a:t>3</a:t>
            </a:r>
            <a:r>
              <a:rPr lang="de"/>
              <a:t>, Dawn Song</a:t>
            </a:r>
            <a:r>
              <a:rPr baseline="30000" lang="de"/>
              <a:t>6,8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254d3e77b49_0_7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6652">
            <a:off x="4477024" y="1248175"/>
            <a:ext cx="2257601" cy="321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54d3e77b49_0_7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8970">
            <a:off x="3235298" y="1142826"/>
            <a:ext cx="2257601" cy="32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54d3e77b49_0_710"/>
          <p:cNvSpPr txBox="1"/>
          <p:nvPr>
            <p:ph type="title"/>
          </p:nvPr>
        </p:nvSpPr>
        <p:spPr>
          <a:xfrm>
            <a:off x="360000" y="450775"/>
            <a:ext cx="842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C81"/>
              </a:buClr>
              <a:buSzPts val="3300"/>
              <a:buFont typeface="Calibri"/>
              <a:buNone/>
            </a:pPr>
            <a:r>
              <a:rPr lang="de">
                <a:solidFill>
                  <a:srgbClr val="0F4C81"/>
                </a:solidFill>
              </a:rPr>
              <a:t>Thank You!</a:t>
            </a:r>
            <a:endParaRPr>
              <a:solidFill>
                <a:srgbClr val="0F4C81"/>
              </a:solidFill>
            </a:endParaRPr>
          </a:p>
        </p:txBody>
      </p:sp>
      <p:pic>
        <p:nvPicPr>
          <p:cNvPr id="257" name="Google Shape;257;g254d3e77b49_0_7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26297">
            <a:off x="2470924" y="1421602"/>
            <a:ext cx="2257600" cy="322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7cf955f216_2_34"/>
          <p:cNvSpPr txBox="1"/>
          <p:nvPr>
            <p:ph type="title"/>
          </p:nvPr>
        </p:nvSpPr>
        <p:spPr>
          <a:xfrm>
            <a:off x="360000" y="445025"/>
            <a:ext cx="842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C81"/>
              </a:buClr>
              <a:buSzPts val="3300"/>
              <a:buFont typeface="Calibri"/>
              <a:buNone/>
            </a:pPr>
            <a:r>
              <a:rPr lang="de">
                <a:solidFill>
                  <a:srgbClr val="0F4C81"/>
                </a:solidFill>
              </a:rPr>
              <a:t>What is Data Sovereignty?</a:t>
            </a:r>
            <a:endParaRPr>
              <a:solidFill>
                <a:srgbClr val="0F4C81"/>
              </a:solidFill>
            </a:endParaRPr>
          </a:p>
        </p:txBody>
      </p:sp>
      <p:pic>
        <p:nvPicPr>
          <p:cNvPr id="69" name="Google Shape;69;g17cf955f216_2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075" y="2731521"/>
            <a:ext cx="1373775" cy="13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17cf955f216_2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9100" y="2315335"/>
            <a:ext cx="2206150" cy="22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17cf955f216_2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100" y="3203375"/>
            <a:ext cx="430075" cy="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17cf955f216_2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6925" y="2040975"/>
            <a:ext cx="430075" cy="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17cf955f216_2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5750" y="3203375"/>
            <a:ext cx="430075" cy="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17cf955f216_2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6925" y="4365775"/>
            <a:ext cx="430075" cy="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17cf955f216_2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7138" y="3203363"/>
            <a:ext cx="430075" cy="4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17cf955f216_2_34"/>
          <p:cNvSpPr txBox="1"/>
          <p:nvPr/>
        </p:nvSpPr>
        <p:spPr>
          <a:xfrm>
            <a:off x="409213" y="1017725"/>
            <a:ext cx="392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1500">
                <a:solidFill>
                  <a:schemeClr val="dk2"/>
                </a:solidFill>
              </a:rPr>
              <a:t>The Web today</a:t>
            </a:r>
            <a:endParaRPr b="1" i="1" sz="1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500">
                <a:solidFill>
                  <a:schemeClr val="dk2"/>
                </a:solidFill>
              </a:rPr>
              <a:t>Your Data is controlled by corporations</a:t>
            </a:r>
            <a:endParaRPr i="1" sz="1500">
              <a:solidFill>
                <a:schemeClr val="dk2"/>
              </a:solidFill>
            </a:endParaRPr>
          </a:p>
        </p:txBody>
      </p:sp>
      <p:sp>
        <p:nvSpPr>
          <p:cNvPr id="77" name="Google Shape;77;g17cf955f216_2_34"/>
          <p:cNvSpPr txBox="1"/>
          <p:nvPr/>
        </p:nvSpPr>
        <p:spPr>
          <a:xfrm>
            <a:off x="4649413" y="1017725"/>
            <a:ext cx="392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1500">
                <a:solidFill>
                  <a:schemeClr val="dk2"/>
                </a:solidFill>
              </a:rPr>
              <a:t>The Web tomorrow</a:t>
            </a:r>
            <a:endParaRPr b="1" i="1" sz="1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500">
                <a:solidFill>
                  <a:schemeClr val="dk2"/>
                </a:solidFill>
              </a:rPr>
              <a:t>Your key controls your data!</a:t>
            </a:r>
            <a:endParaRPr i="1"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4d3e77b49_0_93"/>
          <p:cNvSpPr txBox="1"/>
          <p:nvPr>
            <p:ph idx="1" type="body"/>
          </p:nvPr>
        </p:nvSpPr>
        <p:spPr>
          <a:xfrm>
            <a:off x="360000" y="1076275"/>
            <a:ext cx="84240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de"/>
              <a:t>C</a:t>
            </a:r>
            <a:r>
              <a:rPr b="1" lang="de"/>
              <a:t>entralization of user data is </a:t>
            </a:r>
            <a:r>
              <a:rPr b="1" lang="de"/>
              <a:t>labor-intensive, </a:t>
            </a:r>
            <a:r>
              <a:rPr b="1" lang="de"/>
              <a:t>costly and intransparent!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b="1" lang="de"/>
              <a:t>Existing applications show feasibility of digital sovereignty!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80000"/>
              </a:solidFill>
            </a:endParaRPr>
          </a:p>
        </p:txBody>
      </p:sp>
      <p:pic>
        <p:nvPicPr>
          <p:cNvPr id="83" name="Google Shape;83;g254d3e77b49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7625" y="1659275"/>
            <a:ext cx="4044501" cy="13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54d3e77b49_0_93"/>
          <p:cNvSpPr txBox="1"/>
          <p:nvPr>
            <p:ph type="title"/>
          </p:nvPr>
        </p:nvSpPr>
        <p:spPr>
          <a:xfrm>
            <a:off x="360000" y="445025"/>
            <a:ext cx="842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C81"/>
              </a:buClr>
              <a:buSzPts val="3300"/>
              <a:buFont typeface="Calibri"/>
              <a:buNone/>
            </a:pPr>
            <a:r>
              <a:rPr lang="de">
                <a:solidFill>
                  <a:srgbClr val="0F4C81"/>
                </a:solidFill>
              </a:rPr>
              <a:t>Why care about Data Sovereignty?</a:t>
            </a:r>
            <a:endParaRPr>
              <a:solidFill>
                <a:srgbClr val="0F4C81"/>
              </a:solidFill>
            </a:endParaRPr>
          </a:p>
        </p:txBody>
      </p:sp>
      <p:pic>
        <p:nvPicPr>
          <p:cNvPr id="85" name="Google Shape;85;g254d3e77b49_0_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700" y="1713175"/>
            <a:ext cx="3857201" cy="13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54d3e77b49_0_93"/>
          <p:cNvSpPr txBox="1"/>
          <p:nvPr/>
        </p:nvSpPr>
        <p:spPr>
          <a:xfrm>
            <a:off x="425025" y="2973700"/>
            <a:ext cx="4152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de" sz="6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https://www.reuters.com/technology/amazons-twitch-hit-by-data-breach-2021-10-06/</a:t>
            </a:r>
            <a:endParaRPr b="0" i="0" sz="6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54d3e77b49_0_93"/>
          <p:cNvSpPr txBox="1"/>
          <p:nvPr/>
        </p:nvSpPr>
        <p:spPr>
          <a:xfrm>
            <a:off x="4577625" y="2973700"/>
            <a:ext cx="4152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de" sz="6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https://www.reuters.com/technology/amazons-twitch-hit-by-data-breach-2021-10-06/</a:t>
            </a:r>
            <a:endParaRPr b="0" i="0" sz="6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254d3e77b49_0_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2100" y="3900500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54d3e77b49_0_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8100" y="3806575"/>
            <a:ext cx="667525" cy="10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54d3e77b49_0_93"/>
          <p:cNvSpPr/>
          <p:nvPr/>
        </p:nvSpPr>
        <p:spPr>
          <a:xfrm>
            <a:off x="2169625" y="4273775"/>
            <a:ext cx="1412100" cy="26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254d3e77b49_0_93"/>
          <p:cNvSpPr/>
          <p:nvPr/>
        </p:nvSpPr>
        <p:spPr>
          <a:xfrm>
            <a:off x="4822000" y="4273775"/>
            <a:ext cx="1412100" cy="26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54d3e77b49_0_93"/>
          <p:cNvSpPr/>
          <p:nvPr/>
        </p:nvSpPr>
        <p:spPr>
          <a:xfrm>
            <a:off x="6520475" y="4049375"/>
            <a:ext cx="7200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4300"/>
              <a:t>?</a:t>
            </a:r>
            <a:endParaRPr b="1" sz="4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4d3e77b49_0_221"/>
          <p:cNvSpPr txBox="1"/>
          <p:nvPr>
            <p:ph type="title"/>
          </p:nvPr>
        </p:nvSpPr>
        <p:spPr>
          <a:xfrm>
            <a:off x="360000" y="445025"/>
            <a:ext cx="842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C81"/>
              </a:buClr>
              <a:buSzPts val="3300"/>
              <a:buFont typeface="Calibri"/>
              <a:buNone/>
            </a:pPr>
            <a:r>
              <a:rPr lang="de">
                <a:solidFill>
                  <a:srgbClr val="0F4C81"/>
                </a:solidFill>
              </a:rPr>
              <a:t>Why did we conduct this work?</a:t>
            </a:r>
            <a:endParaRPr>
              <a:solidFill>
                <a:srgbClr val="0F4C81"/>
              </a:solidFill>
            </a:endParaRPr>
          </a:p>
        </p:txBody>
      </p:sp>
      <p:cxnSp>
        <p:nvCxnSpPr>
          <p:cNvPr id="98" name="Google Shape;98;g254d3e77b49_0_221"/>
          <p:cNvCxnSpPr/>
          <p:nvPr/>
        </p:nvCxnSpPr>
        <p:spPr>
          <a:xfrm>
            <a:off x="455113" y="2714550"/>
            <a:ext cx="8051100" cy="9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g254d3e77b49_0_221"/>
          <p:cNvCxnSpPr/>
          <p:nvPr/>
        </p:nvCxnSpPr>
        <p:spPr>
          <a:xfrm>
            <a:off x="859963" y="2650200"/>
            <a:ext cx="0" cy="13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g254d3e77b49_0_221"/>
          <p:cNvSpPr/>
          <p:nvPr/>
        </p:nvSpPr>
        <p:spPr>
          <a:xfrm>
            <a:off x="542863" y="2752775"/>
            <a:ext cx="634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g254d3e77b49_0_221"/>
          <p:cNvCxnSpPr/>
          <p:nvPr/>
        </p:nvCxnSpPr>
        <p:spPr>
          <a:xfrm>
            <a:off x="3321888" y="2650200"/>
            <a:ext cx="0" cy="13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g254d3e77b49_0_221"/>
          <p:cNvSpPr/>
          <p:nvPr/>
        </p:nvSpPr>
        <p:spPr>
          <a:xfrm>
            <a:off x="3004788" y="2752775"/>
            <a:ext cx="634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g254d3e77b49_0_221"/>
          <p:cNvCxnSpPr/>
          <p:nvPr/>
        </p:nvCxnSpPr>
        <p:spPr>
          <a:xfrm>
            <a:off x="5499713" y="2650200"/>
            <a:ext cx="0" cy="13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g254d3e77b49_0_221"/>
          <p:cNvSpPr/>
          <p:nvPr/>
        </p:nvSpPr>
        <p:spPr>
          <a:xfrm>
            <a:off x="5194913" y="2752775"/>
            <a:ext cx="634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54d3e77b49_0_221"/>
          <p:cNvSpPr/>
          <p:nvPr/>
        </p:nvSpPr>
        <p:spPr>
          <a:xfrm>
            <a:off x="7360438" y="2752775"/>
            <a:ext cx="634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g254d3e77b49_0_221"/>
          <p:cNvCxnSpPr/>
          <p:nvPr/>
        </p:nvCxnSpPr>
        <p:spPr>
          <a:xfrm>
            <a:off x="7677538" y="2650200"/>
            <a:ext cx="0" cy="13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g254d3e77b49_0_221"/>
          <p:cNvCxnSpPr/>
          <p:nvPr/>
        </p:nvCxnSpPr>
        <p:spPr>
          <a:xfrm flipH="1">
            <a:off x="598913" y="2343575"/>
            <a:ext cx="3600" cy="49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g254d3e77b49_0_221"/>
          <p:cNvSpPr/>
          <p:nvPr/>
        </p:nvSpPr>
        <p:spPr>
          <a:xfrm>
            <a:off x="6342417" y="1948088"/>
            <a:ext cx="13587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 v0.1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g254d3e77b49_0_221"/>
          <p:cNvCxnSpPr/>
          <p:nvPr/>
        </p:nvCxnSpPr>
        <p:spPr>
          <a:xfrm>
            <a:off x="7021763" y="2290175"/>
            <a:ext cx="0" cy="492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g254d3e77b49_0_221"/>
          <p:cNvSpPr/>
          <p:nvPr/>
        </p:nvSpPr>
        <p:spPr>
          <a:xfrm>
            <a:off x="260962" y="1981175"/>
            <a:ext cx="6795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CL04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g254d3e77b49_0_221"/>
          <p:cNvCxnSpPr/>
          <p:nvPr/>
        </p:nvCxnSpPr>
        <p:spPr>
          <a:xfrm flipH="1">
            <a:off x="1365763" y="2343575"/>
            <a:ext cx="3600" cy="49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g254d3e77b49_0_221"/>
          <p:cNvSpPr/>
          <p:nvPr/>
        </p:nvSpPr>
        <p:spPr>
          <a:xfrm>
            <a:off x="1027812" y="1981175"/>
            <a:ext cx="6795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BBS+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g254d3e77b49_0_221"/>
          <p:cNvCxnSpPr/>
          <p:nvPr/>
        </p:nvCxnSpPr>
        <p:spPr>
          <a:xfrm flipH="1">
            <a:off x="4861238" y="2343575"/>
            <a:ext cx="3600" cy="49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g254d3e77b49_0_221"/>
          <p:cNvSpPr/>
          <p:nvPr/>
        </p:nvSpPr>
        <p:spPr>
          <a:xfrm>
            <a:off x="3889389" y="1847088"/>
            <a:ext cx="19473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Decentralized Anonymous Credentials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g254d3e77b49_0_221"/>
          <p:cNvCxnSpPr/>
          <p:nvPr/>
        </p:nvCxnSpPr>
        <p:spPr>
          <a:xfrm>
            <a:off x="6783638" y="2654225"/>
            <a:ext cx="0" cy="492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g254d3e77b49_0_221"/>
          <p:cNvSpPr/>
          <p:nvPr/>
        </p:nvSpPr>
        <p:spPr>
          <a:xfrm>
            <a:off x="6104292" y="3147113"/>
            <a:ext cx="13587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Coconut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g254d3e77b49_0_221"/>
          <p:cNvCxnSpPr/>
          <p:nvPr/>
        </p:nvCxnSpPr>
        <p:spPr>
          <a:xfrm flipH="1">
            <a:off x="7994638" y="2343575"/>
            <a:ext cx="3600" cy="49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g254d3e77b49_0_221"/>
          <p:cNvSpPr/>
          <p:nvPr/>
        </p:nvSpPr>
        <p:spPr>
          <a:xfrm>
            <a:off x="7549439" y="1930400"/>
            <a:ext cx="8940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g254d3e77b49_0_221"/>
          <p:cNvCxnSpPr/>
          <p:nvPr/>
        </p:nvCxnSpPr>
        <p:spPr>
          <a:xfrm flipH="1">
            <a:off x="8214438" y="2652125"/>
            <a:ext cx="3600" cy="49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g254d3e77b49_0_221"/>
          <p:cNvSpPr/>
          <p:nvPr/>
        </p:nvSpPr>
        <p:spPr>
          <a:xfrm>
            <a:off x="7769239" y="3145600"/>
            <a:ext cx="8940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zkCreds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g254d3e77b49_0_221"/>
          <p:cNvCxnSpPr/>
          <p:nvPr/>
        </p:nvCxnSpPr>
        <p:spPr>
          <a:xfrm flipH="1">
            <a:off x="8434238" y="2470650"/>
            <a:ext cx="3600" cy="49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g254d3e77b49_0_221"/>
          <p:cNvSpPr/>
          <p:nvPr/>
        </p:nvSpPr>
        <p:spPr>
          <a:xfrm>
            <a:off x="7989039" y="2184450"/>
            <a:ext cx="8940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ZEBRA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54d3e77b49_0_221"/>
          <p:cNvSpPr/>
          <p:nvPr/>
        </p:nvSpPr>
        <p:spPr>
          <a:xfrm>
            <a:off x="428663" y="1195606"/>
            <a:ext cx="2387400" cy="36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</a:rPr>
              <a:t>Anonymous Credentials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g254d3e77b49_0_221"/>
          <p:cNvSpPr/>
          <p:nvPr/>
        </p:nvSpPr>
        <p:spPr>
          <a:xfrm>
            <a:off x="3004792" y="1195606"/>
            <a:ext cx="1643100" cy="36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</a:rPr>
              <a:t>Blockchain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g254d3e77b49_0_221"/>
          <p:cNvSpPr/>
          <p:nvPr/>
        </p:nvSpPr>
        <p:spPr>
          <a:xfrm>
            <a:off x="7769238" y="1267450"/>
            <a:ext cx="537900" cy="24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54d3e77b49_0_221"/>
          <p:cNvSpPr txBox="1"/>
          <p:nvPr>
            <p:ph idx="1" type="body"/>
          </p:nvPr>
        </p:nvSpPr>
        <p:spPr>
          <a:xfrm>
            <a:off x="360000" y="3608075"/>
            <a:ext cx="84240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de"/>
              <a:t>What is the current state of identity?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de"/>
              <a:t>What are research areas &amp; challenges </a:t>
            </a:r>
            <a:r>
              <a:rPr b="1" i="1" lang="de">
                <a:solidFill>
                  <a:srgbClr val="980000"/>
                </a:solidFill>
              </a:rPr>
              <a:t>beyond</a:t>
            </a:r>
            <a:r>
              <a:rPr b="1" lang="de"/>
              <a:t> decentralized identity?</a:t>
            </a:r>
            <a:endParaRPr b="1"/>
          </a:p>
        </p:txBody>
      </p:sp>
      <p:sp>
        <p:nvSpPr>
          <p:cNvPr id="127" name="Google Shape;127;g254d3e77b49_0_221"/>
          <p:cNvSpPr/>
          <p:nvPr/>
        </p:nvSpPr>
        <p:spPr>
          <a:xfrm>
            <a:off x="4836631" y="1195600"/>
            <a:ext cx="2712900" cy="36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</a:rPr>
              <a:t>Decentralized Identity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4d3e77b49_0_317"/>
          <p:cNvSpPr txBox="1"/>
          <p:nvPr>
            <p:ph type="title"/>
          </p:nvPr>
        </p:nvSpPr>
        <p:spPr>
          <a:xfrm>
            <a:off x="360000" y="445025"/>
            <a:ext cx="842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C81"/>
              </a:buClr>
              <a:buSzPts val="3300"/>
              <a:buFont typeface="Calibri"/>
              <a:buNone/>
            </a:pPr>
            <a:r>
              <a:rPr lang="de">
                <a:solidFill>
                  <a:srgbClr val="0F4C81"/>
                </a:solidFill>
              </a:rPr>
              <a:t>This Work</a:t>
            </a:r>
            <a:endParaRPr>
              <a:solidFill>
                <a:srgbClr val="0F4C81"/>
              </a:solidFill>
            </a:endParaRPr>
          </a:p>
        </p:txBody>
      </p:sp>
      <p:sp>
        <p:nvSpPr>
          <p:cNvPr id="133" name="Google Shape;133;g254d3e77b49_0_317"/>
          <p:cNvSpPr txBox="1"/>
          <p:nvPr>
            <p:ph idx="1" type="body"/>
          </p:nvPr>
        </p:nvSpPr>
        <p:spPr>
          <a:xfrm>
            <a:off x="1823300" y="1117200"/>
            <a:ext cx="4689900" cy="3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System &amp; Threat Model</a:t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Decentralized Identity</a:t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Decentralized Access Control</a:t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Policy Compliant </a:t>
            </a:r>
            <a:br>
              <a:rPr b="1" lang="de"/>
            </a:br>
            <a:r>
              <a:rPr b="1" lang="de"/>
              <a:t>Decentralized Computation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Ideal Functionalities in the UC Model</a:t>
            </a:r>
            <a:endParaRPr b="1"/>
          </a:p>
        </p:txBody>
      </p:sp>
      <p:sp>
        <p:nvSpPr>
          <p:cNvPr id="134" name="Google Shape;134;g254d3e77b49_0_317"/>
          <p:cNvSpPr/>
          <p:nvPr/>
        </p:nvSpPr>
        <p:spPr>
          <a:xfrm>
            <a:off x="5769600" y="2055500"/>
            <a:ext cx="187200" cy="19125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54d3e77b49_0_317"/>
          <p:cNvSpPr txBox="1"/>
          <p:nvPr>
            <p:ph idx="1" type="body"/>
          </p:nvPr>
        </p:nvSpPr>
        <p:spPr>
          <a:xfrm>
            <a:off x="6040825" y="2442200"/>
            <a:ext cx="37053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de"/>
              <a:t>Formalization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de"/>
              <a:t>SOTA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de"/>
              <a:t>Research Challenges</a:t>
            </a:r>
            <a:endParaRPr b="1"/>
          </a:p>
        </p:txBody>
      </p:sp>
      <p:pic>
        <p:nvPicPr>
          <p:cNvPr id="136" name="Google Shape;136;g254d3e77b49_0_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259" y="1417387"/>
            <a:ext cx="369105" cy="49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54d3e77b49_0_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381" y="1417390"/>
            <a:ext cx="369105" cy="49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54d3e77b49_0_3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0506" y="1418281"/>
            <a:ext cx="369105" cy="49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54d3e77b49_0_3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014" y="2054042"/>
            <a:ext cx="369105" cy="49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54d3e77b49_0_3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8137" y="2052623"/>
            <a:ext cx="369105" cy="49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54d3e77b49_0_3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2260" y="2053731"/>
            <a:ext cx="369105" cy="49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54d3e77b49_0_3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86383" y="2052994"/>
            <a:ext cx="369105" cy="49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54d3e77b49_0_3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10507" y="2053887"/>
            <a:ext cx="369105" cy="49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54d3e77b49_0_3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62262" y="2695186"/>
            <a:ext cx="369105" cy="4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54d3e77b49_0_3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86387" y="2696597"/>
            <a:ext cx="369106" cy="48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54d3e77b49_0_3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10507" y="2696226"/>
            <a:ext cx="369106" cy="48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54d3e77b49_0_3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62256" y="3477182"/>
            <a:ext cx="369106" cy="48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54d3e77b49_0_3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86378" y="3475234"/>
            <a:ext cx="369105" cy="49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54d3e77b49_0_3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910503" y="3475922"/>
            <a:ext cx="369105" cy="49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54d3e77b49_0_3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67126" y="4257463"/>
            <a:ext cx="369104" cy="490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54d3e77b49_0_3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1248" y="4256640"/>
            <a:ext cx="369105" cy="49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54d3e77b49_0_3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115366" y="4280013"/>
            <a:ext cx="334012" cy="44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54d3e77b49_0_31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504398" y="4280483"/>
            <a:ext cx="334015" cy="44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54d3e77b49_0_3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893432" y="4280546"/>
            <a:ext cx="334014" cy="44401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54d3e77b49_0_317"/>
          <p:cNvSpPr/>
          <p:nvPr/>
        </p:nvSpPr>
        <p:spPr>
          <a:xfrm>
            <a:off x="1080354" y="1418995"/>
            <a:ext cx="365400" cy="4926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54d3e77b49_0_317"/>
          <p:cNvSpPr/>
          <p:nvPr/>
        </p:nvSpPr>
        <p:spPr>
          <a:xfrm>
            <a:off x="1488166" y="1416516"/>
            <a:ext cx="365400" cy="4926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54d3e77b49_0_317"/>
          <p:cNvSpPr/>
          <p:nvPr/>
        </p:nvSpPr>
        <p:spPr>
          <a:xfrm>
            <a:off x="1912284" y="1416516"/>
            <a:ext cx="365400" cy="4926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54d3e77b49_0_317"/>
          <p:cNvSpPr/>
          <p:nvPr/>
        </p:nvSpPr>
        <p:spPr>
          <a:xfrm>
            <a:off x="214904" y="2053011"/>
            <a:ext cx="365400" cy="492600"/>
          </a:xfrm>
          <a:prstGeom prst="rect">
            <a:avLst/>
          </a:prstGeom>
          <a:solidFill>
            <a:srgbClr val="00A5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54d3e77b49_0_317"/>
          <p:cNvSpPr/>
          <p:nvPr/>
        </p:nvSpPr>
        <p:spPr>
          <a:xfrm>
            <a:off x="639917" y="2053011"/>
            <a:ext cx="365400" cy="492600"/>
          </a:xfrm>
          <a:prstGeom prst="rect">
            <a:avLst/>
          </a:prstGeom>
          <a:solidFill>
            <a:srgbClr val="00A5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54d3e77b49_0_317"/>
          <p:cNvSpPr/>
          <p:nvPr/>
        </p:nvSpPr>
        <p:spPr>
          <a:xfrm>
            <a:off x="1063150" y="2053016"/>
            <a:ext cx="365400" cy="492600"/>
          </a:xfrm>
          <a:prstGeom prst="rect">
            <a:avLst/>
          </a:prstGeom>
          <a:solidFill>
            <a:srgbClr val="00A5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54d3e77b49_0_317"/>
          <p:cNvSpPr/>
          <p:nvPr/>
        </p:nvSpPr>
        <p:spPr>
          <a:xfrm>
            <a:off x="1488163" y="2053016"/>
            <a:ext cx="365400" cy="492600"/>
          </a:xfrm>
          <a:prstGeom prst="rect">
            <a:avLst/>
          </a:prstGeom>
          <a:solidFill>
            <a:srgbClr val="00A5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54d3e77b49_0_317"/>
          <p:cNvSpPr/>
          <p:nvPr/>
        </p:nvSpPr>
        <p:spPr>
          <a:xfrm>
            <a:off x="1910506" y="2055495"/>
            <a:ext cx="365400" cy="492600"/>
          </a:xfrm>
          <a:prstGeom prst="rect">
            <a:avLst/>
          </a:prstGeom>
          <a:solidFill>
            <a:srgbClr val="00A5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54d3e77b49_0_317"/>
          <p:cNvSpPr/>
          <p:nvPr/>
        </p:nvSpPr>
        <p:spPr>
          <a:xfrm>
            <a:off x="1065839" y="2694474"/>
            <a:ext cx="365400" cy="492600"/>
          </a:xfrm>
          <a:prstGeom prst="rect">
            <a:avLst/>
          </a:prstGeom>
          <a:solidFill>
            <a:srgbClr val="1EFF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54d3e77b49_0_317"/>
          <p:cNvSpPr/>
          <p:nvPr/>
        </p:nvSpPr>
        <p:spPr>
          <a:xfrm>
            <a:off x="1488166" y="2694474"/>
            <a:ext cx="365400" cy="492600"/>
          </a:xfrm>
          <a:prstGeom prst="rect">
            <a:avLst/>
          </a:prstGeom>
          <a:solidFill>
            <a:srgbClr val="1EFF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54d3e77b49_0_317"/>
          <p:cNvSpPr/>
          <p:nvPr/>
        </p:nvSpPr>
        <p:spPr>
          <a:xfrm>
            <a:off x="1912289" y="2694474"/>
            <a:ext cx="365400" cy="492600"/>
          </a:xfrm>
          <a:prstGeom prst="rect">
            <a:avLst/>
          </a:prstGeom>
          <a:solidFill>
            <a:srgbClr val="1EFF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54d3e77b49_0_317"/>
          <p:cNvSpPr/>
          <p:nvPr/>
        </p:nvSpPr>
        <p:spPr>
          <a:xfrm>
            <a:off x="1063142" y="3475424"/>
            <a:ext cx="365400" cy="492600"/>
          </a:xfrm>
          <a:prstGeom prst="rect">
            <a:avLst/>
          </a:prstGeom>
          <a:solidFill>
            <a:srgbClr val="FFF3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54d3e77b49_0_317"/>
          <p:cNvSpPr/>
          <p:nvPr/>
        </p:nvSpPr>
        <p:spPr>
          <a:xfrm>
            <a:off x="1488160" y="3475424"/>
            <a:ext cx="365400" cy="492600"/>
          </a:xfrm>
          <a:prstGeom prst="rect">
            <a:avLst/>
          </a:prstGeom>
          <a:solidFill>
            <a:srgbClr val="FFF3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54d3e77b49_0_317"/>
          <p:cNvSpPr/>
          <p:nvPr/>
        </p:nvSpPr>
        <p:spPr>
          <a:xfrm>
            <a:off x="1910492" y="3475424"/>
            <a:ext cx="365400" cy="492600"/>
          </a:xfrm>
          <a:prstGeom prst="rect">
            <a:avLst/>
          </a:prstGeom>
          <a:solidFill>
            <a:srgbClr val="FFF3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54d3e77b49_0_317"/>
          <p:cNvSpPr/>
          <p:nvPr/>
        </p:nvSpPr>
        <p:spPr>
          <a:xfrm>
            <a:off x="268901" y="4256286"/>
            <a:ext cx="365400" cy="492600"/>
          </a:xfrm>
          <a:prstGeom prst="rect">
            <a:avLst/>
          </a:prstGeom>
          <a:solidFill>
            <a:srgbClr val="FF7D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54d3e77b49_0_317"/>
          <p:cNvSpPr/>
          <p:nvPr/>
        </p:nvSpPr>
        <p:spPr>
          <a:xfrm>
            <a:off x="693023" y="4256291"/>
            <a:ext cx="365400" cy="492600"/>
          </a:xfrm>
          <a:prstGeom prst="rect">
            <a:avLst/>
          </a:prstGeom>
          <a:solidFill>
            <a:srgbClr val="FF7D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54d3e77b49_0_317"/>
          <p:cNvSpPr/>
          <p:nvPr/>
        </p:nvSpPr>
        <p:spPr>
          <a:xfrm>
            <a:off x="1099606" y="4256291"/>
            <a:ext cx="365400" cy="492600"/>
          </a:xfrm>
          <a:prstGeom prst="rect">
            <a:avLst/>
          </a:prstGeom>
          <a:solidFill>
            <a:srgbClr val="FF7D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54d3e77b49_0_317"/>
          <p:cNvSpPr/>
          <p:nvPr/>
        </p:nvSpPr>
        <p:spPr>
          <a:xfrm>
            <a:off x="1496518" y="4256291"/>
            <a:ext cx="365400" cy="492600"/>
          </a:xfrm>
          <a:prstGeom prst="rect">
            <a:avLst/>
          </a:prstGeom>
          <a:solidFill>
            <a:srgbClr val="FF7D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54d3e77b49_0_317"/>
          <p:cNvSpPr/>
          <p:nvPr/>
        </p:nvSpPr>
        <p:spPr>
          <a:xfrm>
            <a:off x="1893431" y="4256291"/>
            <a:ext cx="365400" cy="492600"/>
          </a:xfrm>
          <a:prstGeom prst="rect">
            <a:avLst/>
          </a:prstGeom>
          <a:solidFill>
            <a:srgbClr val="FF7D00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5731ddf85_0_29"/>
          <p:cNvSpPr txBox="1"/>
          <p:nvPr>
            <p:ph type="title"/>
          </p:nvPr>
        </p:nvSpPr>
        <p:spPr>
          <a:xfrm>
            <a:off x="360000" y="445025"/>
            <a:ext cx="842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C81"/>
              </a:buClr>
              <a:buSzPts val="3300"/>
              <a:buFont typeface="Calibri"/>
              <a:buNone/>
            </a:pPr>
            <a:r>
              <a:rPr lang="de">
                <a:solidFill>
                  <a:srgbClr val="0F4C81"/>
                </a:solidFill>
              </a:rPr>
              <a:t>Systematization</a:t>
            </a:r>
            <a:endParaRPr>
              <a:solidFill>
                <a:srgbClr val="0F4C81"/>
              </a:solidFill>
            </a:endParaRPr>
          </a:p>
        </p:txBody>
      </p:sp>
      <p:pic>
        <p:nvPicPr>
          <p:cNvPr id="179" name="Google Shape;179;g255731ddf85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13" y="1129950"/>
            <a:ext cx="7637969" cy="387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55731ddf85_0_29"/>
          <p:cNvSpPr/>
          <p:nvPr/>
        </p:nvSpPr>
        <p:spPr>
          <a:xfrm>
            <a:off x="2253800" y="2366000"/>
            <a:ext cx="682800" cy="617100"/>
          </a:xfrm>
          <a:prstGeom prst="rect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55731ddf85_0_29"/>
          <p:cNvSpPr/>
          <p:nvPr/>
        </p:nvSpPr>
        <p:spPr>
          <a:xfrm>
            <a:off x="2253800" y="3020525"/>
            <a:ext cx="682800" cy="617100"/>
          </a:xfrm>
          <a:prstGeom prst="rect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55731ddf85_0_29"/>
          <p:cNvSpPr/>
          <p:nvPr/>
        </p:nvSpPr>
        <p:spPr>
          <a:xfrm>
            <a:off x="2253800" y="3675050"/>
            <a:ext cx="682800" cy="7110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55731ddf85_0_29"/>
          <p:cNvSpPr/>
          <p:nvPr/>
        </p:nvSpPr>
        <p:spPr>
          <a:xfrm>
            <a:off x="2253800" y="4423475"/>
            <a:ext cx="682800" cy="5142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4d3e77b49_0_535"/>
          <p:cNvSpPr txBox="1"/>
          <p:nvPr>
            <p:ph idx="1" type="body"/>
          </p:nvPr>
        </p:nvSpPr>
        <p:spPr>
          <a:xfrm>
            <a:off x="1082238" y="1579350"/>
            <a:ext cx="251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i="1" lang="de" sz="1600">
                <a:solidFill>
                  <a:srgbClr val="980000"/>
                </a:solidFill>
              </a:rPr>
              <a:t>Web 2.0</a:t>
            </a:r>
            <a:endParaRPr i="1" sz="1600">
              <a:solidFill>
                <a:srgbClr val="980000"/>
              </a:solidFill>
            </a:endParaRPr>
          </a:p>
        </p:txBody>
      </p:sp>
      <p:sp>
        <p:nvSpPr>
          <p:cNvPr id="189" name="Google Shape;189;g254d3e77b49_0_535"/>
          <p:cNvSpPr txBox="1"/>
          <p:nvPr>
            <p:ph idx="1" type="body"/>
          </p:nvPr>
        </p:nvSpPr>
        <p:spPr>
          <a:xfrm>
            <a:off x="5587538" y="1579350"/>
            <a:ext cx="251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i="1" lang="de" sz="1600">
                <a:solidFill>
                  <a:srgbClr val="980000"/>
                </a:solidFill>
              </a:rPr>
              <a:t>Web 3.0</a:t>
            </a:r>
            <a:endParaRPr i="1" sz="1600">
              <a:solidFill>
                <a:srgbClr val="980000"/>
              </a:solidFill>
            </a:endParaRPr>
          </a:p>
        </p:txBody>
      </p:sp>
      <p:sp>
        <p:nvSpPr>
          <p:cNvPr id="190" name="Google Shape;190;g254d3e77b49_0_535"/>
          <p:cNvSpPr txBox="1"/>
          <p:nvPr>
            <p:ph idx="1" type="body"/>
          </p:nvPr>
        </p:nvSpPr>
        <p:spPr>
          <a:xfrm>
            <a:off x="794400" y="1916775"/>
            <a:ext cx="3190200" cy="2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200"/>
              <a:t>Access is mediated by centralized entities</a:t>
            </a:r>
            <a:endParaRPr i="1" sz="1200"/>
          </a:p>
        </p:txBody>
      </p:sp>
      <p:pic>
        <p:nvPicPr>
          <p:cNvPr id="191" name="Google Shape;191;g254d3e77b49_0_5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2808" y="2841146"/>
            <a:ext cx="368850" cy="36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54d3e77b49_0_5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3746" y="3365683"/>
            <a:ext cx="368850" cy="3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54d3e77b49_0_535"/>
          <p:cNvSpPr/>
          <p:nvPr/>
        </p:nvSpPr>
        <p:spPr>
          <a:xfrm>
            <a:off x="1853525" y="2808188"/>
            <a:ext cx="636300" cy="952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54d3e77b49_0_535"/>
          <p:cNvSpPr txBox="1"/>
          <p:nvPr>
            <p:ph idx="1" type="body"/>
          </p:nvPr>
        </p:nvSpPr>
        <p:spPr>
          <a:xfrm>
            <a:off x="1733325" y="2583450"/>
            <a:ext cx="8478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85200C"/>
                </a:solidFill>
              </a:rPr>
              <a:t>centralized</a:t>
            </a:r>
            <a:endParaRPr i="1" sz="1000">
              <a:solidFill>
                <a:srgbClr val="85200C"/>
              </a:solidFill>
            </a:endParaRPr>
          </a:p>
        </p:txBody>
      </p:sp>
      <p:sp>
        <p:nvSpPr>
          <p:cNvPr id="195" name="Google Shape;195;g254d3e77b49_0_535"/>
          <p:cNvSpPr txBox="1"/>
          <p:nvPr>
            <p:ph idx="1" type="body"/>
          </p:nvPr>
        </p:nvSpPr>
        <p:spPr>
          <a:xfrm>
            <a:off x="5250200" y="1916775"/>
            <a:ext cx="3190200" cy="2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200"/>
              <a:t>User-defined policies govern access</a:t>
            </a:r>
            <a:endParaRPr i="1" sz="1200"/>
          </a:p>
        </p:txBody>
      </p:sp>
      <p:pic>
        <p:nvPicPr>
          <p:cNvPr id="196" name="Google Shape;196;g254d3e77b49_0_5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6591" y="2306676"/>
            <a:ext cx="448950" cy="4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54d3e77b49_0_5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6608" y="2997638"/>
            <a:ext cx="448950" cy="4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54d3e77b49_0_5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78925" y="3049388"/>
            <a:ext cx="368850" cy="36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54d3e77b49_0_5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8374" y="3058074"/>
            <a:ext cx="368850" cy="368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g254d3e77b49_0_535"/>
          <p:cNvCxnSpPr/>
          <p:nvPr/>
        </p:nvCxnSpPr>
        <p:spPr>
          <a:xfrm rot="10800000">
            <a:off x="7367263" y="2724888"/>
            <a:ext cx="481800" cy="25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1" name="Google Shape;201;g254d3e77b49_0_535"/>
          <p:cNvSpPr txBox="1"/>
          <p:nvPr>
            <p:ph idx="1" type="body"/>
          </p:nvPr>
        </p:nvSpPr>
        <p:spPr>
          <a:xfrm>
            <a:off x="1492774" y="3806750"/>
            <a:ext cx="1330800" cy="1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666666"/>
                </a:solidFill>
              </a:rPr>
              <a:t>Server</a:t>
            </a:r>
            <a:endParaRPr i="1" sz="1000">
              <a:solidFill>
                <a:srgbClr val="666666"/>
              </a:solidFill>
            </a:endParaRPr>
          </a:p>
        </p:txBody>
      </p:sp>
      <p:cxnSp>
        <p:nvCxnSpPr>
          <p:cNvPr id="202" name="Google Shape;202;g254d3e77b49_0_535"/>
          <p:cNvCxnSpPr/>
          <p:nvPr/>
        </p:nvCxnSpPr>
        <p:spPr>
          <a:xfrm flipH="1" rot="10800000">
            <a:off x="6829283" y="2810475"/>
            <a:ext cx="3600" cy="20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03" name="Google Shape;203;g254d3e77b49_0_535"/>
          <p:cNvSpPr txBox="1"/>
          <p:nvPr>
            <p:ph idx="1" type="body"/>
          </p:nvPr>
        </p:nvSpPr>
        <p:spPr>
          <a:xfrm>
            <a:off x="6165674" y="3565000"/>
            <a:ext cx="1330800" cy="1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666666"/>
                </a:solidFill>
              </a:rPr>
              <a:t>Secret Management Committee</a:t>
            </a:r>
            <a:endParaRPr i="1" sz="1000">
              <a:solidFill>
                <a:srgbClr val="666666"/>
              </a:solidFill>
            </a:endParaRPr>
          </a:p>
        </p:txBody>
      </p:sp>
      <p:sp>
        <p:nvSpPr>
          <p:cNvPr id="204" name="Google Shape;204;g254d3e77b49_0_535"/>
          <p:cNvSpPr txBox="1"/>
          <p:nvPr>
            <p:ph idx="1" type="body"/>
          </p:nvPr>
        </p:nvSpPr>
        <p:spPr>
          <a:xfrm>
            <a:off x="5018588" y="3500888"/>
            <a:ext cx="889500" cy="1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666666"/>
                </a:solidFill>
              </a:rPr>
              <a:t>Data Owner</a:t>
            </a:r>
            <a:endParaRPr i="1" sz="1000">
              <a:solidFill>
                <a:srgbClr val="666666"/>
              </a:solidFill>
            </a:endParaRPr>
          </a:p>
        </p:txBody>
      </p:sp>
      <p:sp>
        <p:nvSpPr>
          <p:cNvPr id="205" name="Google Shape;205;g254d3e77b49_0_535"/>
          <p:cNvSpPr txBox="1"/>
          <p:nvPr>
            <p:ph idx="1" type="body"/>
          </p:nvPr>
        </p:nvSpPr>
        <p:spPr>
          <a:xfrm>
            <a:off x="7601654" y="3509563"/>
            <a:ext cx="11823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666666"/>
                </a:solidFill>
              </a:rPr>
              <a:t>Data Consumer</a:t>
            </a:r>
            <a:endParaRPr i="1" sz="1000">
              <a:solidFill>
                <a:srgbClr val="666666"/>
              </a:solidFill>
            </a:endParaRPr>
          </a:p>
        </p:txBody>
      </p:sp>
      <p:pic>
        <p:nvPicPr>
          <p:cNvPr id="206" name="Google Shape;206;g254d3e77b49_0_5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7012" y="3083138"/>
            <a:ext cx="368850" cy="368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g254d3e77b49_0_535"/>
          <p:cNvCxnSpPr/>
          <p:nvPr/>
        </p:nvCxnSpPr>
        <p:spPr>
          <a:xfrm>
            <a:off x="905100" y="3266375"/>
            <a:ext cx="8055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8" name="Google Shape;208;g254d3e77b49_0_535"/>
          <p:cNvSpPr txBox="1"/>
          <p:nvPr>
            <p:ph idx="1" type="body"/>
          </p:nvPr>
        </p:nvSpPr>
        <p:spPr>
          <a:xfrm>
            <a:off x="126675" y="3797238"/>
            <a:ext cx="889500" cy="1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666666"/>
                </a:solidFill>
              </a:rPr>
              <a:t>Data Owner</a:t>
            </a:r>
            <a:endParaRPr i="1" sz="1000">
              <a:solidFill>
                <a:srgbClr val="666666"/>
              </a:solidFill>
            </a:endParaRPr>
          </a:p>
        </p:txBody>
      </p:sp>
      <p:cxnSp>
        <p:nvCxnSpPr>
          <p:cNvPr id="209" name="Google Shape;209;g254d3e77b49_0_535"/>
          <p:cNvCxnSpPr/>
          <p:nvPr/>
        </p:nvCxnSpPr>
        <p:spPr>
          <a:xfrm>
            <a:off x="2581125" y="3023550"/>
            <a:ext cx="805500" cy="360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dash"/>
            <a:round/>
            <a:headEnd len="med" w="med" type="stealth"/>
            <a:tailEnd len="sm" w="sm" type="none"/>
          </a:ln>
        </p:spPr>
      </p:cxnSp>
      <p:cxnSp>
        <p:nvCxnSpPr>
          <p:cNvPr id="210" name="Google Shape;210;g254d3e77b49_0_535"/>
          <p:cNvCxnSpPr/>
          <p:nvPr/>
        </p:nvCxnSpPr>
        <p:spPr>
          <a:xfrm>
            <a:off x="2581125" y="3525975"/>
            <a:ext cx="805500" cy="360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11" name="Google Shape;211;g254d3e77b49_0_535"/>
          <p:cNvSpPr txBox="1"/>
          <p:nvPr>
            <p:ph idx="1" type="body"/>
          </p:nvPr>
        </p:nvSpPr>
        <p:spPr>
          <a:xfrm>
            <a:off x="1733325" y="3130050"/>
            <a:ext cx="8478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666666"/>
                </a:solidFill>
              </a:rPr>
              <a:t>Data</a:t>
            </a:r>
            <a:endParaRPr i="1" sz="1000">
              <a:solidFill>
                <a:srgbClr val="666666"/>
              </a:solidFill>
            </a:endParaRPr>
          </a:p>
        </p:txBody>
      </p:sp>
      <p:pic>
        <p:nvPicPr>
          <p:cNvPr id="212" name="Google Shape;212;g254d3e77b49_0_5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95687" y="3343361"/>
            <a:ext cx="368850" cy="3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54d3e77b49_0_535"/>
          <p:cNvSpPr txBox="1"/>
          <p:nvPr>
            <p:ph idx="1" type="body"/>
          </p:nvPr>
        </p:nvSpPr>
        <p:spPr>
          <a:xfrm>
            <a:off x="3015354" y="3797238"/>
            <a:ext cx="11823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666666"/>
                </a:solidFill>
              </a:rPr>
              <a:t>Data Consumer</a:t>
            </a:r>
            <a:endParaRPr i="1" sz="1000">
              <a:solidFill>
                <a:srgbClr val="666666"/>
              </a:solidFill>
            </a:endParaRPr>
          </a:p>
        </p:txBody>
      </p:sp>
      <p:pic>
        <p:nvPicPr>
          <p:cNvPr id="214" name="Google Shape;214;g254d3e77b49_0_5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95699" y="2840936"/>
            <a:ext cx="368850" cy="3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54d3e77b49_0_535"/>
          <p:cNvSpPr txBox="1"/>
          <p:nvPr>
            <p:ph idx="1" type="body"/>
          </p:nvPr>
        </p:nvSpPr>
        <p:spPr>
          <a:xfrm>
            <a:off x="2529250" y="2736900"/>
            <a:ext cx="10296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85200C"/>
                </a:solidFill>
              </a:rPr>
              <a:t>request data</a:t>
            </a:r>
            <a:endParaRPr i="1" sz="1000">
              <a:solidFill>
                <a:srgbClr val="85200C"/>
              </a:solidFill>
            </a:endParaRPr>
          </a:p>
        </p:txBody>
      </p:sp>
      <p:sp>
        <p:nvSpPr>
          <p:cNvPr id="216" name="Google Shape;216;g254d3e77b49_0_535"/>
          <p:cNvSpPr txBox="1"/>
          <p:nvPr>
            <p:ph idx="1" type="body"/>
          </p:nvPr>
        </p:nvSpPr>
        <p:spPr>
          <a:xfrm>
            <a:off x="2529252" y="3219075"/>
            <a:ext cx="9270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85200C"/>
                </a:solidFill>
              </a:rPr>
              <a:t>retrieve data</a:t>
            </a:r>
            <a:endParaRPr i="1" sz="1000">
              <a:solidFill>
                <a:srgbClr val="85200C"/>
              </a:solidFill>
            </a:endParaRPr>
          </a:p>
        </p:txBody>
      </p:sp>
      <p:pic>
        <p:nvPicPr>
          <p:cNvPr id="217" name="Google Shape;217;g254d3e77b49_0_5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6597" y="3811300"/>
            <a:ext cx="448950" cy="448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g254d3e77b49_0_535"/>
          <p:cNvCxnSpPr/>
          <p:nvPr/>
        </p:nvCxnSpPr>
        <p:spPr>
          <a:xfrm flipH="1" rot="10800000">
            <a:off x="7367263" y="3792650"/>
            <a:ext cx="481800" cy="25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9" name="Google Shape;219;g254d3e77b49_0_535"/>
          <p:cNvCxnSpPr/>
          <p:nvPr/>
        </p:nvCxnSpPr>
        <p:spPr>
          <a:xfrm rot="10800000">
            <a:off x="5886275" y="3792663"/>
            <a:ext cx="481800" cy="25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triangle"/>
            <a:tailEnd len="sm" w="sm" type="none"/>
          </a:ln>
        </p:spPr>
      </p:cxnSp>
      <p:cxnSp>
        <p:nvCxnSpPr>
          <p:cNvPr id="220" name="Google Shape;220;g254d3e77b49_0_535"/>
          <p:cNvCxnSpPr/>
          <p:nvPr/>
        </p:nvCxnSpPr>
        <p:spPr>
          <a:xfrm flipH="1" rot="10800000">
            <a:off x="5886288" y="2720550"/>
            <a:ext cx="481800" cy="25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1" name="Google Shape;221;g254d3e77b49_0_535"/>
          <p:cNvSpPr txBox="1"/>
          <p:nvPr>
            <p:ph idx="1" type="body"/>
          </p:nvPr>
        </p:nvSpPr>
        <p:spPr>
          <a:xfrm>
            <a:off x="6239929" y="4209775"/>
            <a:ext cx="11823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666666"/>
                </a:solidFill>
              </a:rPr>
              <a:t>Storage</a:t>
            </a:r>
            <a:endParaRPr i="1" sz="1000">
              <a:solidFill>
                <a:srgbClr val="666666"/>
              </a:solidFill>
            </a:endParaRPr>
          </a:p>
        </p:txBody>
      </p:sp>
      <p:cxnSp>
        <p:nvCxnSpPr>
          <p:cNvPr id="222" name="Google Shape;222;g254d3e77b49_0_535"/>
          <p:cNvCxnSpPr/>
          <p:nvPr/>
        </p:nvCxnSpPr>
        <p:spPr>
          <a:xfrm>
            <a:off x="5876838" y="3270575"/>
            <a:ext cx="5184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3" name="Google Shape;223;g254d3e77b49_0_535"/>
          <p:cNvCxnSpPr/>
          <p:nvPr/>
        </p:nvCxnSpPr>
        <p:spPr>
          <a:xfrm>
            <a:off x="7272750" y="3272750"/>
            <a:ext cx="5184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4" name="Google Shape;224;g254d3e77b49_0_535"/>
          <p:cNvSpPr txBox="1"/>
          <p:nvPr>
            <p:ph idx="1" type="body"/>
          </p:nvPr>
        </p:nvSpPr>
        <p:spPr>
          <a:xfrm>
            <a:off x="7347625" y="2594763"/>
            <a:ext cx="10296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85200C"/>
                </a:solidFill>
              </a:rPr>
              <a:t>authenticate</a:t>
            </a:r>
            <a:endParaRPr i="1" sz="1000">
              <a:solidFill>
                <a:srgbClr val="85200C"/>
              </a:solidFill>
            </a:endParaRPr>
          </a:p>
        </p:txBody>
      </p:sp>
      <p:sp>
        <p:nvSpPr>
          <p:cNvPr id="225" name="Google Shape;225;g254d3e77b49_0_535"/>
          <p:cNvSpPr txBox="1"/>
          <p:nvPr>
            <p:ph idx="1" type="body"/>
          </p:nvPr>
        </p:nvSpPr>
        <p:spPr>
          <a:xfrm>
            <a:off x="7450227" y="3899375"/>
            <a:ext cx="9270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85200C"/>
                </a:solidFill>
              </a:rPr>
              <a:t>retrieve data</a:t>
            </a:r>
            <a:endParaRPr i="1" sz="1000">
              <a:solidFill>
                <a:srgbClr val="85200C"/>
              </a:solidFill>
            </a:endParaRPr>
          </a:p>
        </p:txBody>
      </p:sp>
      <p:sp>
        <p:nvSpPr>
          <p:cNvPr id="226" name="Google Shape;226;g254d3e77b49_0_535"/>
          <p:cNvSpPr txBox="1"/>
          <p:nvPr>
            <p:ph idx="1" type="body"/>
          </p:nvPr>
        </p:nvSpPr>
        <p:spPr>
          <a:xfrm>
            <a:off x="7017151" y="2999575"/>
            <a:ext cx="10296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85200C"/>
                </a:solidFill>
              </a:rPr>
              <a:t>retrieve secret</a:t>
            </a:r>
            <a:endParaRPr i="1" sz="1000">
              <a:solidFill>
                <a:srgbClr val="85200C"/>
              </a:solidFill>
            </a:endParaRPr>
          </a:p>
        </p:txBody>
      </p:sp>
      <p:sp>
        <p:nvSpPr>
          <p:cNvPr id="227" name="Google Shape;227;g254d3e77b49_0_535"/>
          <p:cNvSpPr txBox="1"/>
          <p:nvPr>
            <p:ph idx="1" type="body"/>
          </p:nvPr>
        </p:nvSpPr>
        <p:spPr>
          <a:xfrm>
            <a:off x="5210326" y="2593675"/>
            <a:ext cx="10296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85200C"/>
                </a:solidFill>
              </a:rPr>
              <a:t>set policy</a:t>
            </a:r>
            <a:endParaRPr i="1" sz="1000">
              <a:solidFill>
                <a:srgbClr val="85200C"/>
              </a:solidFill>
            </a:endParaRPr>
          </a:p>
        </p:txBody>
      </p:sp>
      <p:sp>
        <p:nvSpPr>
          <p:cNvPr id="228" name="Google Shape;228;g254d3e77b49_0_535"/>
          <p:cNvSpPr txBox="1"/>
          <p:nvPr>
            <p:ph idx="1" type="body"/>
          </p:nvPr>
        </p:nvSpPr>
        <p:spPr>
          <a:xfrm>
            <a:off x="5615401" y="2996313"/>
            <a:ext cx="10296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85200C"/>
                </a:solidFill>
              </a:rPr>
              <a:t>share secret</a:t>
            </a:r>
            <a:endParaRPr i="1" sz="1000">
              <a:solidFill>
                <a:srgbClr val="85200C"/>
              </a:solidFill>
            </a:endParaRPr>
          </a:p>
        </p:txBody>
      </p:sp>
      <p:sp>
        <p:nvSpPr>
          <p:cNvPr id="229" name="Google Shape;229;g254d3e77b49_0_535"/>
          <p:cNvSpPr txBox="1"/>
          <p:nvPr>
            <p:ph idx="1" type="body"/>
          </p:nvPr>
        </p:nvSpPr>
        <p:spPr>
          <a:xfrm>
            <a:off x="5278926" y="3895038"/>
            <a:ext cx="10296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85200C"/>
                </a:solidFill>
              </a:rPr>
              <a:t>share Enc(data)</a:t>
            </a:r>
            <a:endParaRPr i="1" sz="1000">
              <a:solidFill>
                <a:srgbClr val="85200C"/>
              </a:solidFill>
            </a:endParaRPr>
          </a:p>
        </p:txBody>
      </p:sp>
      <p:sp>
        <p:nvSpPr>
          <p:cNvPr id="230" name="Google Shape;230;g254d3e77b49_0_535"/>
          <p:cNvSpPr txBox="1"/>
          <p:nvPr>
            <p:ph type="title"/>
          </p:nvPr>
        </p:nvSpPr>
        <p:spPr>
          <a:xfrm>
            <a:off x="360000" y="445025"/>
            <a:ext cx="842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C81"/>
              </a:buClr>
              <a:buSzPts val="3300"/>
              <a:buFont typeface="Calibri"/>
              <a:buNone/>
            </a:pPr>
            <a:r>
              <a:rPr lang="de">
                <a:solidFill>
                  <a:srgbClr val="0F4C81"/>
                </a:solidFill>
              </a:rPr>
              <a:t>Example Research Challenge</a:t>
            </a:r>
            <a:endParaRPr>
              <a:solidFill>
                <a:srgbClr val="0F4C81"/>
              </a:solidFill>
            </a:endParaRPr>
          </a:p>
        </p:txBody>
      </p:sp>
      <p:sp>
        <p:nvSpPr>
          <p:cNvPr id="231" name="Google Shape;231;g254d3e77b49_0_535"/>
          <p:cNvSpPr txBox="1"/>
          <p:nvPr>
            <p:ph idx="1" type="body"/>
          </p:nvPr>
        </p:nvSpPr>
        <p:spPr>
          <a:xfrm>
            <a:off x="6512276" y="2765038"/>
            <a:ext cx="10296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de" sz="1000">
                <a:solidFill>
                  <a:srgbClr val="85200C"/>
                </a:solidFill>
              </a:rPr>
              <a:t>audit</a:t>
            </a:r>
            <a:endParaRPr i="1" sz="1000">
              <a:solidFill>
                <a:srgbClr val="85200C"/>
              </a:solidFill>
            </a:endParaRPr>
          </a:p>
        </p:txBody>
      </p:sp>
      <p:sp>
        <p:nvSpPr>
          <p:cNvPr id="232" name="Google Shape;232;g254d3e77b49_0_535"/>
          <p:cNvSpPr txBox="1"/>
          <p:nvPr/>
        </p:nvSpPr>
        <p:spPr>
          <a:xfrm>
            <a:off x="332150" y="984600"/>
            <a:ext cx="5255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200">
                <a:solidFill>
                  <a:srgbClr val="0F4C81"/>
                </a:solidFill>
              </a:rPr>
              <a:t>Decentralized Access Control</a:t>
            </a:r>
            <a:endParaRPr b="1" sz="2200">
              <a:solidFill>
                <a:srgbClr val="0F4C8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5731ddf85_0_84"/>
          <p:cNvSpPr txBox="1"/>
          <p:nvPr>
            <p:ph idx="1" type="body"/>
          </p:nvPr>
        </p:nvSpPr>
        <p:spPr>
          <a:xfrm>
            <a:off x="1088400" y="1175075"/>
            <a:ext cx="3483600" cy="38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" sz="2200"/>
              <a:t>Data Confidentiality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" sz="2200"/>
              <a:t>Anonymity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" sz="2200"/>
              <a:t>Auditability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" sz="2200"/>
              <a:t>Policy Confidentiality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" sz="2200"/>
              <a:t>Fair Access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de" sz="2200"/>
              <a:t>Access Revocation</a:t>
            </a:r>
            <a:endParaRPr sz="2200"/>
          </a:p>
        </p:txBody>
      </p:sp>
      <p:sp>
        <p:nvSpPr>
          <p:cNvPr id="238" name="Google Shape;238;g255731ddf85_0_84"/>
          <p:cNvSpPr/>
          <p:nvPr/>
        </p:nvSpPr>
        <p:spPr>
          <a:xfrm>
            <a:off x="4620950" y="3074775"/>
            <a:ext cx="3121200" cy="893100"/>
          </a:xfrm>
          <a:prstGeom prst="wedgeRoundRectCallout">
            <a:avLst>
              <a:gd fmla="val -77610" name="adj1"/>
              <a:gd fmla="val -65796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/>
              <a:t>Common in Decentralized Access Control!</a:t>
            </a:r>
            <a:endParaRPr b="1" sz="1800"/>
          </a:p>
        </p:txBody>
      </p:sp>
      <p:sp>
        <p:nvSpPr>
          <p:cNvPr id="239" name="Google Shape;239;g255731ddf85_0_84"/>
          <p:cNvSpPr/>
          <p:nvPr/>
        </p:nvSpPr>
        <p:spPr>
          <a:xfrm>
            <a:off x="4401250" y="1887950"/>
            <a:ext cx="3121200" cy="893100"/>
          </a:xfrm>
          <a:prstGeom prst="wedgeRoundRectCallout">
            <a:avLst>
              <a:gd fmla="val -72216" name="adj1"/>
              <a:gd fmla="val 20868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/>
              <a:t>Common in Decentralized Identity!</a:t>
            </a:r>
            <a:endParaRPr b="1" sz="1800"/>
          </a:p>
        </p:txBody>
      </p:sp>
      <p:sp>
        <p:nvSpPr>
          <p:cNvPr id="240" name="Google Shape;240;g255731ddf85_0_84"/>
          <p:cNvSpPr/>
          <p:nvPr/>
        </p:nvSpPr>
        <p:spPr>
          <a:xfrm>
            <a:off x="7845275" y="2283475"/>
            <a:ext cx="599100" cy="12774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55731ddf85_0_84"/>
          <p:cNvSpPr txBox="1"/>
          <p:nvPr>
            <p:ph type="title"/>
          </p:nvPr>
        </p:nvSpPr>
        <p:spPr>
          <a:xfrm>
            <a:off x="360000" y="445025"/>
            <a:ext cx="842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C81"/>
              </a:buClr>
              <a:buSzPts val="3300"/>
              <a:buFont typeface="Calibri"/>
              <a:buNone/>
            </a:pPr>
            <a:r>
              <a:rPr lang="de">
                <a:solidFill>
                  <a:srgbClr val="0F4C81"/>
                </a:solidFill>
              </a:rPr>
              <a:t>Example Research Challenge</a:t>
            </a:r>
            <a:endParaRPr>
              <a:solidFill>
                <a:srgbClr val="0F4C81"/>
              </a:solidFill>
            </a:endParaRPr>
          </a:p>
        </p:txBody>
      </p:sp>
      <p:sp>
        <p:nvSpPr>
          <p:cNvPr id="242" name="Google Shape;242;g255731ddf85_0_84"/>
          <p:cNvSpPr txBox="1"/>
          <p:nvPr/>
        </p:nvSpPr>
        <p:spPr>
          <a:xfrm>
            <a:off x="332150" y="984600"/>
            <a:ext cx="5255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200">
                <a:solidFill>
                  <a:srgbClr val="0F4C81"/>
                </a:solidFill>
              </a:rPr>
              <a:t>Decentralized Access Control</a:t>
            </a:r>
            <a:endParaRPr b="1" sz="2200">
              <a:solidFill>
                <a:srgbClr val="0F4C8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4d3e77b49_0_704"/>
          <p:cNvSpPr txBox="1"/>
          <p:nvPr>
            <p:ph idx="1" type="body"/>
          </p:nvPr>
        </p:nvSpPr>
        <p:spPr>
          <a:xfrm>
            <a:off x="360000" y="1152475"/>
            <a:ext cx="84240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Decentralized Identity </a:t>
            </a:r>
            <a:br>
              <a:rPr lang="de"/>
            </a:br>
            <a:r>
              <a:rPr lang="de"/>
              <a:t>	→ Lots of tooling, mostly for off-chain applications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Dec</a:t>
            </a:r>
            <a:r>
              <a:rPr b="1" lang="de"/>
              <a:t>entralized Access Control </a:t>
            </a:r>
            <a:br>
              <a:rPr lang="de"/>
            </a:br>
            <a:r>
              <a:rPr lang="de"/>
              <a:t>	→ Unexplored Synergies with Decentralized Identity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Policy-Compliant Decentralized Computation</a:t>
            </a:r>
            <a:br>
              <a:rPr lang="de"/>
            </a:br>
            <a:r>
              <a:rPr lang="de"/>
              <a:t>	→ Leverage user-control to facilitate a responsible data economy!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Orthogonal Challenges</a:t>
            </a:r>
            <a:br>
              <a:rPr b="1" lang="de"/>
            </a:br>
            <a:r>
              <a:rPr lang="de"/>
              <a:t>	→ How to ensure data authenticity and provenance?</a:t>
            </a:r>
            <a:endParaRPr b="1"/>
          </a:p>
        </p:txBody>
      </p:sp>
      <p:sp>
        <p:nvSpPr>
          <p:cNvPr id="248" name="Google Shape;248;g254d3e77b49_0_704"/>
          <p:cNvSpPr txBox="1"/>
          <p:nvPr>
            <p:ph type="title"/>
          </p:nvPr>
        </p:nvSpPr>
        <p:spPr>
          <a:xfrm>
            <a:off x="360000" y="445025"/>
            <a:ext cx="842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C81"/>
              </a:buClr>
              <a:buSzPts val="3300"/>
              <a:buFont typeface="Calibri"/>
              <a:buNone/>
            </a:pPr>
            <a:r>
              <a:rPr lang="de">
                <a:solidFill>
                  <a:srgbClr val="0F4C81"/>
                </a:solidFill>
              </a:rPr>
              <a:t>Conclusion - Takeaways &amp; Future Work</a:t>
            </a:r>
            <a:endParaRPr>
              <a:solidFill>
                <a:srgbClr val="0F4C81"/>
              </a:solidFill>
            </a:endParaRPr>
          </a:p>
        </p:txBody>
      </p:sp>
      <p:sp>
        <p:nvSpPr>
          <p:cNvPr id="249" name="Google Shape;249;g254d3e77b49_0_704"/>
          <p:cNvSpPr txBox="1"/>
          <p:nvPr>
            <p:ph idx="1" type="body"/>
          </p:nvPr>
        </p:nvSpPr>
        <p:spPr>
          <a:xfrm>
            <a:off x="688650" y="4271200"/>
            <a:ext cx="77667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">
                <a:solidFill>
                  <a:schemeClr val="dk1"/>
                </a:solidFill>
              </a:rPr>
              <a:t>→ 	</a:t>
            </a:r>
            <a:r>
              <a:rPr lang="de">
                <a:solidFill>
                  <a:srgbClr val="980000"/>
                </a:solidFill>
              </a:rPr>
              <a:t>Data Sovereignty can facilitate a plethora of new use-cases</a:t>
            </a:r>
            <a:r>
              <a:rPr lang="de">
                <a:solidFill>
                  <a:srgbClr val="980000"/>
                </a:solidFill>
              </a:rPr>
              <a:t>!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